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4630400" cy="8229600"/>
  <p:notesSz cx="8229600" cy="146304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Red Hat Text" panose="020B0604020202020204" charset="0"/>
      <p:regular r:id="rId13"/>
    </p:embeddedFont>
    <p:embeddedFont>
      <p:font typeface="Roboto Light" panose="020B0604020202020204" charset="0"/>
      <p:regular r:id="rId14"/>
    </p:embeddedFont>
  </p:embeddedFontLst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2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156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bkus.datamed.lv" TargetMode="Externa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84821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BKUS veselības pārbaudes pieteikšanās kārtība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615220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Uzziniet, kā vienkārši un ērti pieteikties veselības pārbaudei Bērnu klīniskajā universitātes slimnīcā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98327"/>
            <a:ext cx="1031045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Kā pieteikties veselības pārbaudei BKUS?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200632"/>
            <a:ext cx="4763095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Zvanu centrs – jūsu pirmais solis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837724" y="2862263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Pieteikšanās konsultācijām un izmeklējumiem notiek caur BKUS zvanu centru. Zvaniet </a:t>
            </a:r>
            <a:r>
              <a:rPr lang="en-US" sz="185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80708866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darba dienās no plkst. 8:00 līdz 17:00.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3843695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Zvanot no ārvalstīm, izmantojiet numuru </a:t>
            </a:r>
            <a:r>
              <a:rPr lang="en-US" sz="185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+371 67064461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46603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Ērta atzvana funkcija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837724" y="5057299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Ja gaidīšanas laiks ir ilgāks, varat izmantot atzvana iespēju – vienkārši nospiediet taustiņu </a:t>
            </a:r>
            <a:r>
              <a:rPr lang="en-US" sz="185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"4"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, un mēs jums piezvanīsim.</a:t>
            </a:r>
            <a:endParaRPr lang="en-US" sz="18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621" y="2230517"/>
            <a:ext cx="4831556" cy="48315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3157" y="572095"/>
            <a:ext cx="7690485" cy="1221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Autentifikācija un piekļuve izmeklējumu rezultātiem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213157" y="2105144"/>
            <a:ext cx="3741420" cy="3004542"/>
          </a:xfrm>
          <a:prstGeom prst="roundRect">
            <a:avLst>
              <a:gd name="adj" fmla="val 1037"/>
            </a:avLst>
          </a:prstGeom>
          <a:solidFill>
            <a:srgbClr val="F3E8E8"/>
          </a:solidFill>
          <a:ln/>
        </p:spPr>
      </p:sp>
      <p:sp>
        <p:nvSpPr>
          <p:cNvPr id="5" name="Shape 2"/>
          <p:cNvSpPr/>
          <p:nvPr/>
        </p:nvSpPr>
        <p:spPr>
          <a:xfrm>
            <a:off x="6420803" y="2312789"/>
            <a:ext cx="622935" cy="622935"/>
          </a:xfrm>
          <a:prstGeom prst="roundRect">
            <a:avLst>
              <a:gd name="adj" fmla="val 14677431"/>
            </a:avLst>
          </a:prstGeom>
          <a:solidFill>
            <a:srgbClr val="F5A3A3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2133" y="2484001"/>
            <a:ext cx="280273" cy="28027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20803" y="3143369"/>
            <a:ext cx="2442924" cy="305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DataMed portāls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6420803" y="3573304"/>
            <a:ext cx="3326130" cy="13287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Piekļuve BKUS laboratorisko un radioloģisko izmeklējumu rezultātiem caur DataMed: </a:t>
            </a:r>
            <a:r>
              <a:rPr lang="en-US" sz="1600" u="sng" dirty="0">
                <a:solidFill>
                  <a:srgbClr val="EB4747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bkus.datamed.lv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10162223" y="2105144"/>
            <a:ext cx="3741420" cy="3004542"/>
          </a:xfrm>
          <a:prstGeom prst="roundRect">
            <a:avLst>
              <a:gd name="adj" fmla="val 1037"/>
            </a:avLst>
          </a:prstGeom>
          <a:solidFill>
            <a:srgbClr val="F3E8E8"/>
          </a:solidFill>
          <a:ln/>
        </p:spPr>
      </p:sp>
      <p:sp>
        <p:nvSpPr>
          <p:cNvPr id="10" name="Shape 6"/>
          <p:cNvSpPr/>
          <p:nvPr/>
        </p:nvSpPr>
        <p:spPr>
          <a:xfrm>
            <a:off x="10369868" y="2312789"/>
            <a:ext cx="622935" cy="622935"/>
          </a:xfrm>
          <a:prstGeom prst="roundRect">
            <a:avLst>
              <a:gd name="adj" fmla="val 14677431"/>
            </a:avLst>
          </a:prstGeom>
          <a:solidFill>
            <a:srgbClr val="F5A3A3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41198" y="2484001"/>
            <a:ext cx="280273" cy="28027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369868" y="3143369"/>
            <a:ext cx="2442924" cy="305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Droša autentifikācija</a:t>
            </a:r>
            <a:endParaRPr lang="en-US" sz="1900" dirty="0"/>
          </a:p>
        </p:txBody>
      </p:sp>
      <p:sp>
        <p:nvSpPr>
          <p:cNvPr id="13" name="Text 8"/>
          <p:cNvSpPr/>
          <p:nvPr/>
        </p:nvSpPr>
        <p:spPr>
          <a:xfrm>
            <a:off x="10369868" y="3573304"/>
            <a:ext cx="3326130" cy="996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Piesakieties ar internetbanku vai ar SMS kodu, kas tiek nosūtīts uz jūsu reģistrēto tālruņa numuru</a:t>
            </a:r>
            <a:endParaRPr lang="en-US" sz="1600" dirty="0"/>
          </a:p>
        </p:txBody>
      </p:sp>
      <p:sp>
        <p:nvSpPr>
          <p:cNvPr id="14" name="Shape 9"/>
          <p:cNvSpPr/>
          <p:nvPr/>
        </p:nvSpPr>
        <p:spPr>
          <a:xfrm>
            <a:off x="6213157" y="5317331"/>
            <a:ext cx="7690485" cy="2340173"/>
          </a:xfrm>
          <a:prstGeom prst="roundRect">
            <a:avLst>
              <a:gd name="adj" fmla="val 1331"/>
            </a:avLst>
          </a:prstGeom>
          <a:solidFill>
            <a:srgbClr val="F3E8E8"/>
          </a:solidFill>
          <a:ln/>
        </p:spPr>
      </p:sp>
      <p:sp>
        <p:nvSpPr>
          <p:cNvPr id="15" name="Shape 10"/>
          <p:cNvSpPr/>
          <p:nvPr/>
        </p:nvSpPr>
        <p:spPr>
          <a:xfrm>
            <a:off x="6420803" y="5524976"/>
            <a:ext cx="622935" cy="622935"/>
          </a:xfrm>
          <a:prstGeom prst="roundRect">
            <a:avLst>
              <a:gd name="adj" fmla="val 14677431"/>
            </a:avLst>
          </a:prstGeom>
          <a:solidFill>
            <a:srgbClr val="F5A3A3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92133" y="5696188"/>
            <a:ext cx="280273" cy="280273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420803" y="6355556"/>
            <a:ext cx="2442924" cy="305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Pilna piekļuve datiem</a:t>
            </a:r>
            <a:endParaRPr lang="en-US" sz="1900" dirty="0"/>
          </a:p>
        </p:txBody>
      </p:sp>
      <p:sp>
        <p:nvSpPr>
          <p:cNvPr id="18" name="Text 12"/>
          <p:cNvSpPr/>
          <p:nvPr/>
        </p:nvSpPr>
        <p:spPr>
          <a:xfrm>
            <a:off x="6420803" y="6785491"/>
            <a:ext cx="7275195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Skatiet gan savus personīgos veselības datus, gan aizbildnībā esošo personu izmeklējumu rezultātus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7479" y="618649"/>
            <a:ext cx="7508915" cy="661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Svarīgi soļi pieteikšanās procesā</a:t>
            </a:r>
            <a:endParaRPr lang="en-US" sz="4150" dirty="0"/>
          </a:p>
        </p:txBody>
      </p:sp>
      <p:sp>
        <p:nvSpPr>
          <p:cNvPr id="3" name="Shape 1"/>
          <p:cNvSpPr/>
          <p:nvPr/>
        </p:nvSpPr>
        <p:spPr>
          <a:xfrm>
            <a:off x="1124903" y="2292787"/>
            <a:ext cx="6077664" cy="224909"/>
          </a:xfrm>
          <a:prstGeom prst="roundRect">
            <a:avLst>
              <a:gd name="adj" fmla="val 15006"/>
            </a:avLst>
          </a:prstGeom>
          <a:solidFill>
            <a:srgbClr val="F3E8E8"/>
          </a:solidFill>
          <a:ln/>
        </p:spPr>
      </p:sp>
      <p:sp>
        <p:nvSpPr>
          <p:cNvPr id="4" name="Shape 2"/>
          <p:cNvSpPr/>
          <p:nvPr/>
        </p:nvSpPr>
        <p:spPr>
          <a:xfrm>
            <a:off x="787479" y="2067699"/>
            <a:ext cx="674965" cy="674965"/>
          </a:xfrm>
          <a:prstGeom prst="roundRect">
            <a:avLst>
              <a:gd name="adj" fmla="val 67737"/>
            </a:avLst>
          </a:prstGeom>
          <a:solidFill>
            <a:srgbClr val="F3E8E8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6191" y="2236410"/>
            <a:ext cx="337423" cy="33742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12388" y="2967633"/>
            <a:ext cx="2968585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1. Zvaniet uz zvanu centru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1012388" y="3433286"/>
            <a:ext cx="5965388" cy="10801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Konsultējieties ar speciālistu un piesakieties uz veselības pārbaudi. Saņemiet visu nepieciešamo informāciju par izmeklējumiem.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765018" y="1955363"/>
            <a:ext cx="6077783" cy="224909"/>
          </a:xfrm>
          <a:prstGeom prst="roundRect">
            <a:avLst>
              <a:gd name="adj" fmla="val 15006"/>
            </a:avLst>
          </a:prstGeom>
          <a:solidFill>
            <a:srgbClr val="F3E8E8"/>
          </a:solidFill>
          <a:ln/>
        </p:spPr>
      </p:sp>
      <p:sp>
        <p:nvSpPr>
          <p:cNvPr id="9" name="Shape 6"/>
          <p:cNvSpPr/>
          <p:nvPr/>
        </p:nvSpPr>
        <p:spPr>
          <a:xfrm>
            <a:off x="7427595" y="1730276"/>
            <a:ext cx="674965" cy="674965"/>
          </a:xfrm>
          <a:prstGeom prst="roundRect">
            <a:avLst>
              <a:gd name="adj" fmla="val 67737"/>
            </a:avLst>
          </a:prstGeom>
          <a:solidFill>
            <a:srgbClr val="F3E8E8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6307" y="1898987"/>
            <a:ext cx="337423" cy="33742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52504" y="2630210"/>
            <a:ext cx="3010733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2. Apstiprinājums e-pastā</a:t>
            </a:r>
            <a:endParaRPr lang="en-US" sz="2050" dirty="0"/>
          </a:p>
        </p:txBody>
      </p:sp>
      <p:sp>
        <p:nvSpPr>
          <p:cNvPr id="12" name="Text 8"/>
          <p:cNvSpPr/>
          <p:nvPr/>
        </p:nvSpPr>
        <p:spPr>
          <a:xfrm>
            <a:off x="7652504" y="3095863"/>
            <a:ext cx="5965508" cy="720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Pēc pieteikšanās saņemsiet apstiprinājumu un saites izmeklējumu veikšanai savā e-pasta adresē.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1124903" y="5525691"/>
            <a:ext cx="6077664" cy="224909"/>
          </a:xfrm>
          <a:prstGeom prst="roundRect">
            <a:avLst>
              <a:gd name="adj" fmla="val 15006"/>
            </a:avLst>
          </a:prstGeom>
          <a:solidFill>
            <a:srgbClr val="F3E8E8"/>
          </a:solidFill>
          <a:ln/>
        </p:spPr>
      </p:sp>
      <p:sp>
        <p:nvSpPr>
          <p:cNvPr id="14" name="Shape 10"/>
          <p:cNvSpPr/>
          <p:nvPr/>
        </p:nvSpPr>
        <p:spPr>
          <a:xfrm>
            <a:off x="787479" y="5300603"/>
            <a:ext cx="674965" cy="674965"/>
          </a:xfrm>
          <a:prstGeom prst="roundRect">
            <a:avLst>
              <a:gd name="adj" fmla="val 67737"/>
            </a:avLst>
          </a:prstGeom>
          <a:solidFill>
            <a:srgbClr val="F3E8E8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6191" y="5469315"/>
            <a:ext cx="337423" cy="33742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12388" y="6200537"/>
            <a:ext cx="3165991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3. Autentificējieties portālā</a:t>
            </a:r>
            <a:endParaRPr lang="en-US" sz="2050" dirty="0"/>
          </a:p>
        </p:txBody>
      </p:sp>
      <p:sp>
        <p:nvSpPr>
          <p:cNvPr id="17" name="Text 12"/>
          <p:cNvSpPr/>
          <p:nvPr/>
        </p:nvSpPr>
        <p:spPr>
          <a:xfrm>
            <a:off x="1012388" y="6666190"/>
            <a:ext cx="5965388" cy="720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Ieejiet DataMed portālā, lai sekotu līdzi izmeklējumu rezultātiem un saņemtu medicīniskos dokumentus.</a:t>
            </a:r>
            <a:endParaRPr lang="en-US" sz="1750" dirty="0"/>
          </a:p>
        </p:txBody>
      </p:sp>
      <p:sp>
        <p:nvSpPr>
          <p:cNvPr id="18" name="Shape 13"/>
          <p:cNvSpPr/>
          <p:nvPr/>
        </p:nvSpPr>
        <p:spPr>
          <a:xfrm>
            <a:off x="7765018" y="5188268"/>
            <a:ext cx="6077783" cy="224909"/>
          </a:xfrm>
          <a:prstGeom prst="roundRect">
            <a:avLst>
              <a:gd name="adj" fmla="val 15006"/>
            </a:avLst>
          </a:prstGeom>
          <a:solidFill>
            <a:srgbClr val="F3E8E8"/>
          </a:solidFill>
          <a:ln/>
        </p:spPr>
      </p:sp>
      <p:sp>
        <p:nvSpPr>
          <p:cNvPr id="19" name="Shape 14"/>
          <p:cNvSpPr/>
          <p:nvPr/>
        </p:nvSpPr>
        <p:spPr>
          <a:xfrm>
            <a:off x="7427595" y="4963180"/>
            <a:ext cx="674965" cy="674965"/>
          </a:xfrm>
          <a:prstGeom prst="roundRect">
            <a:avLst>
              <a:gd name="adj" fmla="val 67737"/>
            </a:avLst>
          </a:prstGeom>
          <a:solidFill>
            <a:srgbClr val="F3E8E8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96307" y="5131891"/>
            <a:ext cx="337423" cy="337423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52504" y="5863114"/>
            <a:ext cx="2647117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4. Papildu palīdzība</a:t>
            </a:r>
            <a:endParaRPr lang="en-US" sz="2050" dirty="0"/>
          </a:p>
        </p:txBody>
      </p:sp>
      <p:sp>
        <p:nvSpPr>
          <p:cNvPr id="22" name="Text 16"/>
          <p:cNvSpPr/>
          <p:nvPr/>
        </p:nvSpPr>
        <p:spPr>
          <a:xfrm>
            <a:off x="7652504" y="6328767"/>
            <a:ext cx="5965508" cy="720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Ja nepieciešams, sazinieties ar konkrēto nodaļu, izmantojot zvanu centra atbalstu un konsultācijas.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9594" y="439698"/>
            <a:ext cx="5046821" cy="470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Kontaktinformācija un atbalsts</a:t>
            </a:r>
            <a:endParaRPr lang="en-US" sz="2950" dirty="0"/>
          </a:p>
        </p:txBody>
      </p:sp>
      <p:sp>
        <p:nvSpPr>
          <p:cNvPr id="3" name="Shape 1"/>
          <p:cNvSpPr/>
          <p:nvPr/>
        </p:nvSpPr>
        <p:spPr>
          <a:xfrm>
            <a:off x="559594" y="1329571"/>
            <a:ext cx="6560582" cy="1815465"/>
          </a:xfrm>
          <a:prstGeom prst="roundRect">
            <a:avLst>
              <a:gd name="adj" fmla="val 1321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742355" y="1512332"/>
            <a:ext cx="1881307" cy="235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📞</a:t>
            </a:r>
            <a:r>
              <a:rPr lang="en-US" sz="14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Zvanu centrs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42355" y="1907381"/>
            <a:ext cx="6195060" cy="255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80708866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742355" y="2306955"/>
            <a:ext cx="6195060" cy="255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Darba dienās 8:00–17:00</a:t>
            </a:r>
            <a:endParaRPr lang="en-US" sz="1250" dirty="0"/>
          </a:p>
        </p:txBody>
      </p:sp>
      <p:sp>
        <p:nvSpPr>
          <p:cNvPr id="7" name="Text 5"/>
          <p:cNvSpPr/>
          <p:nvPr/>
        </p:nvSpPr>
        <p:spPr>
          <a:xfrm>
            <a:off x="742355" y="2706529"/>
            <a:ext cx="6195060" cy="255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No ārvalstīm: </a:t>
            </a:r>
            <a:r>
              <a:rPr lang="en-US" sz="1250" b="1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+371 67064461</a:t>
            </a:r>
            <a:endParaRPr lang="en-US" sz="1250" dirty="0"/>
          </a:p>
        </p:txBody>
      </p:sp>
      <p:sp>
        <p:nvSpPr>
          <p:cNvPr id="8" name="Shape 6"/>
          <p:cNvSpPr/>
          <p:nvPr/>
        </p:nvSpPr>
        <p:spPr>
          <a:xfrm>
            <a:off x="559594" y="3304937"/>
            <a:ext cx="6560582" cy="1016318"/>
          </a:xfrm>
          <a:prstGeom prst="roundRect">
            <a:avLst>
              <a:gd name="adj" fmla="val 2360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742355" y="3487698"/>
            <a:ext cx="1881307" cy="235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💻</a:t>
            </a:r>
            <a:r>
              <a:rPr lang="en-US" sz="14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E-veselība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742355" y="3882747"/>
            <a:ext cx="6195060" cy="255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DataMed portāls nodrošina ērtu un drošu piekļuvi jūsu veselības datiem jebkurā laikā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559594" y="4501039"/>
            <a:ext cx="6560582" cy="511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Jautājumu gadījumā konsultējieties ar BKUS speciālistiem vai izmantojiet oficiālos portālus informācijas iegūšanai.</a:t>
            </a:r>
            <a:endParaRPr lang="en-US" sz="125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844" y="1329571"/>
            <a:ext cx="6560582" cy="656058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7517844" y="8069937"/>
            <a:ext cx="6560582" cy="934998"/>
          </a:xfrm>
          <a:prstGeom prst="roundRect">
            <a:avLst>
              <a:gd name="adj" fmla="val 2565"/>
            </a:avLst>
          </a:prstGeom>
          <a:solidFill>
            <a:srgbClr val="F7BABA"/>
          </a:solidFill>
          <a:ln/>
        </p:spPr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745" y="8304967"/>
            <a:ext cx="199787" cy="159901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8037433" y="8269724"/>
            <a:ext cx="5881092" cy="511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Veselības pārbaude – droša un ērta ar BKUS atbalstu!</a:t>
            </a:r>
            <a:r>
              <a:rPr lang="en-US" sz="1250" dirty="0">
                <a:solidFill>
                  <a:srgbClr val="00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Mēs esam šeit, lai palīdzētu jums katrā solī.</a:t>
            </a:r>
            <a:endParaRPr lang="en-US" sz="12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4616" y="578644"/>
            <a:ext cx="7840385" cy="617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Ko ņemt līdzi uz veselības pārbaudi?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734616" y="1615678"/>
            <a:ext cx="472202" cy="472202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4" name="Text 2"/>
          <p:cNvSpPr/>
          <p:nvPr/>
        </p:nvSpPr>
        <p:spPr>
          <a:xfrm>
            <a:off x="1416606" y="1654969"/>
            <a:ext cx="4261604" cy="370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Personas apliecinošs dokuments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1416606" y="2151221"/>
            <a:ext cx="12479179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Pase vai ID karte ir obligāta, lai identificētu pacienta identitāti un piekļūtu medicīniskajiem pakalpojumiem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734616" y="2906673"/>
            <a:ext cx="472202" cy="472202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7" name="Text 5"/>
          <p:cNvSpPr/>
          <p:nvPr/>
        </p:nvSpPr>
        <p:spPr>
          <a:xfrm>
            <a:off x="1416606" y="2945963"/>
            <a:ext cx="5008364" cy="370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Iepriekšējā medicīniskā dokumentācija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1416606" y="3442216"/>
            <a:ext cx="12479179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Ja pieejama – iepriekšējo izmeklējumu rezultāti, izraksti, vai ārstu atzinumi, kas var būt noderīgi diagnostikai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734616" y="4197668"/>
            <a:ext cx="472202" cy="472202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10" name="Text 8"/>
          <p:cNvSpPr/>
          <p:nvPr/>
        </p:nvSpPr>
        <p:spPr>
          <a:xfrm>
            <a:off x="1416606" y="4236958"/>
            <a:ext cx="3731062" cy="370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Apstiprinājums par pierakstu</a:t>
            </a:r>
            <a:endParaRPr lang="en-US" sz="2300" dirty="0"/>
          </a:p>
        </p:txBody>
      </p:sp>
      <p:sp>
        <p:nvSpPr>
          <p:cNvPr id="11" name="Text 9"/>
          <p:cNvSpPr/>
          <p:nvPr/>
        </p:nvSpPr>
        <p:spPr>
          <a:xfrm>
            <a:off x="1416606" y="4733211"/>
            <a:ext cx="12479179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E-pasta apstiprinājums vai SMS par vizītes laiku, lai varētu ātri atrast savu pierakstu sistēmā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734616" y="5488662"/>
            <a:ext cx="472202" cy="472202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13" name="Text 11"/>
          <p:cNvSpPr/>
          <p:nvPr/>
        </p:nvSpPr>
        <p:spPr>
          <a:xfrm>
            <a:off x="1416606" y="5527953"/>
            <a:ext cx="2963108" cy="370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Zāļu saraksts</a:t>
            </a:r>
            <a:endParaRPr lang="en-US" sz="2300" dirty="0"/>
          </a:p>
        </p:txBody>
      </p:sp>
      <p:sp>
        <p:nvSpPr>
          <p:cNvPr id="14" name="Text 12"/>
          <p:cNvSpPr/>
          <p:nvPr/>
        </p:nvSpPr>
        <p:spPr>
          <a:xfrm>
            <a:off x="1416606" y="6024205"/>
            <a:ext cx="12479179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Ja lietojat medikamentus regulāri, sagatavot sarakstu ar zāļu nosaukumiem un devām ārstam</a:t>
            </a:r>
            <a:endParaRPr lang="en-US" sz="1650" dirty="0"/>
          </a:p>
        </p:txBody>
      </p:sp>
      <p:sp>
        <p:nvSpPr>
          <p:cNvPr id="15" name="Shape 13"/>
          <p:cNvSpPr/>
          <p:nvPr/>
        </p:nvSpPr>
        <p:spPr>
          <a:xfrm>
            <a:off x="734616" y="6779657"/>
            <a:ext cx="472202" cy="472202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16" name="Text 14"/>
          <p:cNvSpPr/>
          <p:nvPr/>
        </p:nvSpPr>
        <p:spPr>
          <a:xfrm>
            <a:off x="1416606" y="6818947"/>
            <a:ext cx="4189928" cy="370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Veselības apdrošināšanas polise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1416606" y="7315200"/>
            <a:ext cx="12479179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Ja izmantojat privāto apdrošināšanu vai esat ārvalstu pacients – polises kopija vai numurs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385</Words>
  <Application>Microsoft Office PowerPoint</Application>
  <PresentationFormat>Custom</PresentationFormat>
  <Paragraphs>50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Red Hat Text</vt:lpstr>
      <vt:lpstr>Arial</vt:lpstr>
      <vt:lpstr>Calibri</vt:lpstr>
      <vt:lpstr>Roboto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Lietotajs</dc:creator>
  <cp:lastModifiedBy>Daina Dzergaca</cp:lastModifiedBy>
  <cp:revision>3</cp:revision>
  <dcterms:created xsi:type="dcterms:W3CDTF">2025-10-22T17:10:11Z</dcterms:created>
  <dcterms:modified xsi:type="dcterms:W3CDTF">2025-10-22T17:19:27Z</dcterms:modified>
</cp:coreProperties>
</file>